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84" r:id="rId5"/>
    <p:sldId id="287" r:id="rId6"/>
    <p:sldId id="293" r:id="rId7"/>
    <p:sldId id="299" r:id="rId8"/>
    <p:sldId id="297" r:id="rId9"/>
    <p:sldId id="301" r:id="rId10"/>
    <p:sldId id="302" r:id="rId11"/>
    <p:sldId id="261" r:id="rId12"/>
    <p:sldId id="304" r:id="rId13"/>
    <p:sldId id="30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B8E513-E654-454A-86C3-B340519D644D}">
          <p14:sldIdLst>
            <p14:sldId id="284"/>
            <p14:sldId id="287"/>
            <p14:sldId id="293"/>
            <p14:sldId id="299"/>
            <p14:sldId id="297"/>
            <p14:sldId id="301"/>
            <p14:sldId id="302"/>
            <p14:sldId id="261"/>
            <p14:sldId id="304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9DB"/>
    <a:srgbClr val="264653"/>
    <a:srgbClr val="E9C46A"/>
    <a:srgbClr val="F3EBE8"/>
    <a:srgbClr val="F3D6CD"/>
    <a:srgbClr val="F4EBE8"/>
    <a:srgbClr val="8B0000"/>
    <a:srgbClr val="F15574"/>
    <a:srgbClr val="97EFD3"/>
    <a:srgbClr val="ECC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2A0ED-77C2-43AB-9A4B-A3964BE9AEC6}" v="95" dt="2025-04-19T20:04:17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899" autoAdjust="0"/>
  </p:normalViewPr>
  <p:slideViewPr>
    <p:cSldViewPr snapToGrid="0" snapToObjects="1" showGuides="1">
      <p:cViewPr varScale="1">
        <p:scale>
          <a:sx n="88" d="100"/>
          <a:sy n="88" d="100"/>
        </p:scale>
        <p:origin x="210" y="57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1747810"/>
            <a:ext cx="5590903" cy="1468265"/>
          </a:xfrm>
        </p:spPr>
        <p:txBody>
          <a:bodyPr/>
          <a:lstStyle/>
          <a:p>
            <a:r>
              <a:rPr lang="en-US" sz="3200" b="1" dirty="0">
                <a:latin typeface="Bell MT" panose="02020503060305020303" pitchFamily="18" charset="0"/>
              </a:rPr>
              <a:t>Optimizing Plywood Business Operations Using Data Analytics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5445760" cy="6309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Punit Kumar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23F1002051	Jan 2025 Term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92EB59D-2A6A-7FF9-5F2C-4468CA0B8B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801" r="20801"/>
          <a:stretch/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97B65C-8569-832D-FD5C-B1ADA0A6E37F}"/>
              </a:ext>
            </a:extLst>
          </p:cNvPr>
          <p:cNvSpPr txBox="1"/>
          <p:nvPr/>
        </p:nvSpPr>
        <p:spPr>
          <a:xfrm>
            <a:off x="609562" y="120834"/>
            <a:ext cx="10972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C000"/>
                </a:solidFill>
                <a:latin typeface="Lucida Calligraphy" panose="03010101010101010101" pitchFamily="66" charset="0"/>
                <a:cs typeface="Times New Roman" panose="02020603050405020304" pitchFamily="18" charset="0"/>
              </a:rPr>
              <a:t>Business Data Management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3F2CB-12F5-D354-B66E-F52ECEFB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22C47-843B-B567-7099-2ECCA644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noProof="0" dirty="0"/>
              <a:t>BDM Project 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0503C-6612-73AE-9EAA-FD19F0D7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Jan 2025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D6FCB5-F69C-D27C-540E-AC4918A77CFE}"/>
              </a:ext>
            </a:extLst>
          </p:cNvPr>
          <p:cNvSpPr txBox="1">
            <a:spLocks/>
          </p:cNvSpPr>
          <p:nvPr/>
        </p:nvSpPr>
        <p:spPr>
          <a:xfrm>
            <a:off x="0" y="250807"/>
            <a:ext cx="12191999" cy="772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6CE0D-75E5-71CE-27B5-090193B72D91}"/>
              </a:ext>
            </a:extLst>
          </p:cNvPr>
          <p:cNvSpPr/>
          <p:nvPr/>
        </p:nvSpPr>
        <p:spPr>
          <a:xfrm>
            <a:off x="549728" y="1436914"/>
            <a:ext cx="2803072" cy="2242458"/>
          </a:xfrm>
          <a:prstGeom prst="rect">
            <a:avLst/>
          </a:prstGeom>
          <a:solidFill>
            <a:srgbClr val="E9C46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626CB-279A-B1C9-4D6E-35F9A4F61720}"/>
              </a:ext>
            </a:extLst>
          </p:cNvPr>
          <p:cNvSpPr/>
          <p:nvPr/>
        </p:nvSpPr>
        <p:spPr>
          <a:xfrm>
            <a:off x="310243" y="1246414"/>
            <a:ext cx="2939143" cy="232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Reordering: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monthly demand and seasonal index to set accurate reorder levels for each SKU.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A359AE-989D-10F6-B9B1-E9CB3E1633C3}"/>
              </a:ext>
            </a:extLst>
          </p:cNvPr>
          <p:cNvSpPr/>
          <p:nvPr/>
        </p:nvSpPr>
        <p:spPr>
          <a:xfrm>
            <a:off x="4392385" y="1436914"/>
            <a:ext cx="2803072" cy="2242458"/>
          </a:xfrm>
          <a:prstGeom prst="rect">
            <a:avLst/>
          </a:prstGeom>
          <a:solidFill>
            <a:srgbClr val="E9C46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14278-276E-3FC5-1DA9-FA68200FA9DB}"/>
              </a:ext>
            </a:extLst>
          </p:cNvPr>
          <p:cNvSpPr/>
          <p:nvPr/>
        </p:nvSpPr>
        <p:spPr>
          <a:xfrm>
            <a:off x="4152900" y="1246414"/>
            <a:ext cx="2939143" cy="232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solve Credit Problems: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Encourage Advance Payment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 payment reminders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Credit Limits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FB60DF-3464-1CFD-97C3-447762145D7F}"/>
              </a:ext>
            </a:extLst>
          </p:cNvPr>
          <p:cNvSpPr/>
          <p:nvPr/>
        </p:nvSpPr>
        <p:spPr>
          <a:xfrm>
            <a:off x="8569567" y="1436914"/>
            <a:ext cx="2803072" cy="2242458"/>
          </a:xfrm>
          <a:prstGeom prst="rect">
            <a:avLst/>
          </a:prstGeom>
          <a:solidFill>
            <a:srgbClr val="E9C46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B2AD16-9490-45F8-9275-84FFEAF5ABCD}"/>
              </a:ext>
            </a:extLst>
          </p:cNvPr>
          <p:cNvSpPr/>
          <p:nvPr/>
        </p:nvSpPr>
        <p:spPr>
          <a:xfrm>
            <a:off x="8330082" y="1246414"/>
            <a:ext cx="2939143" cy="232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Timely Profit Calculation :</a:t>
            </a:r>
          </a:p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excel or business software to calculate effective profit margin over time.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40C64-2A3B-9264-E344-4BA4181EC917}"/>
              </a:ext>
            </a:extLst>
          </p:cNvPr>
          <p:cNvSpPr/>
          <p:nvPr/>
        </p:nvSpPr>
        <p:spPr>
          <a:xfrm>
            <a:off x="2841171" y="4060372"/>
            <a:ext cx="2803072" cy="2242458"/>
          </a:xfrm>
          <a:prstGeom prst="rect">
            <a:avLst/>
          </a:prstGeom>
          <a:solidFill>
            <a:srgbClr val="E9C46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74433-106A-1796-B189-D28C773530C1}"/>
              </a:ext>
            </a:extLst>
          </p:cNvPr>
          <p:cNvSpPr/>
          <p:nvPr/>
        </p:nvSpPr>
        <p:spPr>
          <a:xfrm>
            <a:off x="2601686" y="3869872"/>
            <a:ext cx="2939143" cy="232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Diversify Customer Base: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client concentration risk by targeting new customers and industries to ensure stable and consistent revenue flow.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45338-71AB-D29F-E80E-D37CB3B83D3F}"/>
              </a:ext>
            </a:extLst>
          </p:cNvPr>
          <p:cNvSpPr/>
          <p:nvPr/>
        </p:nvSpPr>
        <p:spPr>
          <a:xfrm>
            <a:off x="6890656" y="4155725"/>
            <a:ext cx="2803072" cy="2242458"/>
          </a:xfrm>
          <a:prstGeom prst="rect">
            <a:avLst/>
          </a:prstGeom>
          <a:solidFill>
            <a:srgbClr val="E9C46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8C12F-5395-8C4E-507E-7BB3F01251C4}"/>
              </a:ext>
            </a:extLst>
          </p:cNvPr>
          <p:cNvSpPr/>
          <p:nvPr/>
        </p:nvSpPr>
        <p:spPr>
          <a:xfrm>
            <a:off x="6651171" y="3965225"/>
            <a:ext cx="2939143" cy="232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Adoption of Smart Business Tools: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solves inventory issue, profit management, payment delays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6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41" y="1307308"/>
            <a:ext cx="5842315" cy="848063"/>
          </a:xfrm>
        </p:spPr>
        <p:txBody>
          <a:bodyPr/>
          <a:lstStyle/>
          <a:p>
            <a:r>
              <a:rPr lang="en-US" sz="4800" b="1" dirty="0">
                <a:solidFill>
                  <a:srgbClr val="264653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Organization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42" y="2178089"/>
            <a:ext cx="6145222" cy="3038535"/>
          </a:xfrm>
        </p:spPr>
        <p:txBody>
          <a:bodyPr/>
          <a:lstStyle/>
          <a:p>
            <a:pPr algn="just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Aarambh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local plywood supplier dealing in a variety of plywood products.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business caters to both retail and wholesale customers, offering plywood used in furniture, construction, and interior work.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maintains daily records of sales, purchases, and customer credit manually using a register.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0614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Name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Manish Kumar </a:t>
            </a:r>
          </a:p>
          <a:p>
            <a:pPr marL="340614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Nuaon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Kaimur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Bihar </a:t>
            </a:r>
          </a:p>
          <a:p>
            <a:pPr marL="340614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Plywood Distribution and Trading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AB0A4DC-0C34-C121-CAF9-99DD612C4C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07" b="17108"/>
          <a:stretch/>
        </p:blipFill>
        <p:spPr>
          <a:xfrm>
            <a:off x="8171707" y="575049"/>
            <a:ext cx="3895344" cy="570790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937DBC-38DB-8151-828E-FDD543B62DD5}"/>
              </a:ext>
            </a:extLst>
          </p:cNvPr>
          <p:cNvSpPr txBox="1"/>
          <p:nvPr/>
        </p:nvSpPr>
        <p:spPr>
          <a:xfrm>
            <a:off x="8825948" y="6400904"/>
            <a:ext cx="1669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BDM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r>
              <a:rPr lang="en-US" dirty="0"/>
              <a:t>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93" y="2944368"/>
            <a:ext cx="2940734" cy="2785100"/>
          </a:xfrm>
        </p:spPr>
        <p:txBody>
          <a:bodyPr/>
          <a:lstStyle/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 Issues :</a:t>
            </a:r>
          </a:p>
          <a:p>
            <a:pPr algn="just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tracking stock levels manually leads to overstocking of some SKUs and shortages of others, affecting timely customer service and increasing holding costs.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98215" y="2954576"/>
            <a:ext cx="3010807" cy="2785100"/>
          </a:xfrm>
        </p:spPr>
        <p:txBody>
          <a:bodyPr/>
          <a:lstStyle/>
          <a:p>
            <a:pPr algn="just"/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Profitability Tracking Challenges: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systematic analysis of cost price vs. selling price makes it hard to assess profit margins per product, and calculate gross profit timely to maintain ensure profitability.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and Payment Delays: 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credit tracking results in delayed payments and poor cash flow visibility, making it difficult to follow up with customers and manage financial stability effectively.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74" y="6400904"/>
            <a:ext cx="1820091" cy="246888"/>
          </a:xfrm>
        </p:spPr>
        <p:txBody>
          <a:bodyPr/>
          <a:lstStyle/>
          <a:p>
            <a:r>
              <a:rPr lang="en-US" sz="900" dirty="0"/>
              <a:t>BDM</a:t>
            </a:r>
            <a:r>
              <a:rPr lang="en-US" sz="900" b="1" dirty="0"/>
              <a:t> </a:t>
            </a:r>
            <a:r>
              <a:rPr lang="en-US" sz="900" dirty="0"/>
              <a:t>Project</a:t>
            </a:r>
            <a:r>
              <a:rPr lang="en-US" sz="900" b="1" dirty="0"/>
              <a:t> </a:t>
            </a:r>
            <a:r>
              <a:rPr lang="en-US" sz="900" dirty="0"/>
              <a:t>Presentation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 2025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3457-8DB5-C8BA-B0C4-114A57D2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Methodology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F6AC3C8-2A5C-6181-A0F1-EF1EDE805D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539326"/>
            <a:ext cx="3840480" cy="338328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pic>
        <p:nvPicPr>
          <p:cNvPr id="20" name="Picture Placeholder 19" descr="Books with solid fill">
            <a:extLst>
              <a:ext uri="{FF2B5EF4-FFF2-40B4-BE49-F238E27FC236}">
                <a16:creationId xmlns:a16="http://schemas.microsoft.com/office/drawing/2014/main" id="{0560CB73-4868-A1A4-13A0-A88F7A3672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C1B33-3E11-9BC9-1E1F-2006C73247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377170"/>
            <a:ext cx="3840480" cy="338328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Data Source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96D8D74-13B1-B7D6-842C-D51B08D048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224793"/>
            <a:ext cx="3840480" cy="338328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Structuring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60B7BD-2996-0035-5E01-9C6BDBCE50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3" y="4581861"/>
            <a:ext cx="5987551" cy="640079"/>
          </a:xfrm>
        </p:spPr>
        <p:txBody>
          <a:bodyPr/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Ensured consistency in date formats, customer names, and SKU naming.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duplicate entries and corrected manual errors during digitization.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Placeholder 28" descr="Tools with solid fill">
            <a:extLst>
              <a:ext uri="{FF2B5EF4-FFF2-40B4-BE49-F238E27FC236}">
                <a16:creationId xmlns:a16="http://schemas.microsoft.com/office/drawing/2014/main" id="{01000850-493B-1220-0234-9BA963A985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86961-F536-6352-8A82-6D41AD5C2F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3" y="733755"/>
            <a:ext cx="5562798" cy="49724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directly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Aarambh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Traders through visits and discussions with the business owner.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Placeholder 21" descr="Open book with solid fill">
            <a:extLst>
              <a:ext uri="{FF2B5EF4-FFF2-40B4-BE49-F238E27FC236}">
                <a16:creationId xmlns:a16="http://schemas.microsoft.com/office/drawing/2014/main" id="{D3D5B22B-BE3B-23FF-17CF-AFD0186C47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D8D40C-0F6A-5343-0AD1-B642DF5BD3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684730"/>
            <a:ext cx="3840480" cy="338328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Records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AF544B-7E96-72F5-5173-6EE0688271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3" y="2023058"/>
            <a:ext cx="5562798" cy="49724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was extracted from handwritten registers where daily transactions were recorded.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F27189-0ECC-A10E-6E73-B27F0A6EAC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2913163"/>
            <a:ext cx="3840480" cy="338328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Entry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048E2BF-A384-4136-F8CF-BFE928E35E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3" y="5880760"/>
            <a:ext cx="5562798" cy="640079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Excel, Pivot Tables, Conditional Formatting, Charts and Graphs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D56DC8-69FE-1DC7-7FF0-F1E5E9BF3B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3" y="3291055"/>
            <a:ext cx="5562798" cy="49724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data was digitized and organized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further analysis.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74953A6E-F7BC-576F-38F7-462779CB4C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/>
          <a:stretch/>
        </p:blipFill>
        <p:spPr/>
      </p:pic>
      <p:pic>
        <p:nvPicPr>
          <p:cNvPr id="25" name="Picture Placeholder 81" descr="blueprint icon">
            <a:extLst>
              <a:ext uri="{FF2B5EF4-FFF2-40B4-BE49-F238E27FC236}">
                <a16:creationId xmlns:a16="http://schemas.microsoft.com/office/drawing/2014/main" id="{B9FAD8BE-2AEC-16F5-9C1F-4AA008B300F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4455524" y="3034500"/>
            <a:ext cx="64008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99A7FE-3742-F7F2-C6C2-A611117ADE7B}"/>
              </a:ext>
            </a:extLst>
          </p:cNvPr>
          <p:cNvSpPr txBox="1"/>
          <p:nvPr/>
        </p:nvSpPr>
        <p:spPr>
          <a:xfrm>
            <a:off x="11481376" y="6520839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59306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1142-1389-5F48-4A23-3FB45DB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27" y="210209"/>
            <a:ext cx="5198374" cy="694459"/>
          </a:xfrm>
        </p:spPr>
        <p:txBody>
          <a:bodyPr/>
          <a:lstStyle/>
          <a:p>
            <a:pPr algn="l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Results and Findings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170D4-B2F7-8105-23B7-4E95BACC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8C5BC-A456-1D42-1E83-BA157557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4108" y="6400904"/>
            <a:ext cx="1683783" cy="246888"/>
          </a:xfrm>
        </p:spPr>
        <p:txBody>
          <a:bodyPr/>
          <a:lstStyle/>
          <a:p>
            <a:r>
              <a:rPr lang="en-US" sz="900" noProof="0" dirty="0"/>
              <a:t>BDM Project Presentation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4C924-57B6-821F-E5D9-2959EB9B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Jan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5995E-CD87-5954-6B99-F3CBD7022334}"/>
              </a:ext>
            </a:extLst>
          </p:cNvPr>
          <p:cNvSpPr txBox="1"/>
          <p:nvPr/>
        </p:nvSpPr>
        <p:spPr>
          <a:xfrm>
            <a:off x="5084023" y="764724"/>
            <a:ext cx="2023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rgbClr val="8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B030B-88FF-7C8B-315E-7DC237B7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72" b="7878"/>
          <a:stretch/>
        </p:blipFill>
        <p:spPr>
          <a:xfrm>
            <a:off x="288026" y="1385571"/>
            <a:ext cx="5330389" cy="2978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A91BA-ED67-67B9-F768-87116675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87" y="1385571"/>
            <a:ext cx="5330389" cy="2978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A23400-3641-B176-A08D-FB6AFE8EE79D}"/>
              </a:ext>
            </a:extLst>
          </p:cNvPr>
          <p:cNvSpPr txBox="1"/>
          <p:nvPr/>
        </p:nvSpPr>
        <p:spPr>
          <a:xfrm>
            <a:off x="288026" y="4610537"/>
            <a:ext cx="5400944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peaked in April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strong Q1 growth, driven by the owner’s business expansion to new areas.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 in June–July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due to decreased seasonal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August saw a spike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sales again, attributed to the wedding season.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6F008-BCEA-A7B3-91C7-F829B1387736}"/>
              </a:ext>
            </a:extLst>
          </p:cNvPr>
          <p:cNvSpPr txBox="1"/>
          <p:nvPr/>
        </p:nvSpPr>
        <p:spPr>
          <a:xfrm>
            <a:off x="6573587" y="4610536"/>
            <a:ext cx="5400945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SKUs (e.g.,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18mm 8x4, 12mm 8x4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contribute the majority of total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20% of SKUs contribute nearly 80% of sales, indicating a classic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(80/20) rule pattern.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SKUs have low sales, indicating possible overstock.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8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A8AD-3432-1042-4524-9F70C3C3A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79DE4F-6323-E5CA-F1BC-EA4B7FA4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76D5C-03CA-1F72-7DC4-ABF902DB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4108" y="6400904"/>
            <a:ext cx="1683783" cy="246888"/>
          </a:xfrm>
        </p:spPr>
        <p:txBody>
          <a:bodyPr/>
          <a:lstStyle/>
          <a:p>
            <a:r>
              <a:rPr lang="en-US" sz="900" noProof="0" dirty="0"/>
              <a:t>BDM Project Presentation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1F760-F9A1-2923-80DE-C0BF92FE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Jan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F6381-13F3-B0C1-4BC3-D21C5622E08D}"/>
              </a:ext>
            </a:extLst>
          </p:cNvPr>
          <p:cNvSpPr txBox="1"/>
          <p:nvPr/>
        </p:nvSpPr>
        <p:spPr>
          <a:xfrm>
            <a:off x="5036318" y="2194"/>
            <a:ext cx="2119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rgbClr val="8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1D52E-225E-A676-CE77-F4C0B4A1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53" b="7153"/>
          <a:stretch/>
        </p:blipFill>
        <p:spPr>
          <a:xfrm>
            <a:off x="379466" y="605835"/>
            <a:ext cx="5330389" cy="2942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773784-E899-9FC9-C009-3B37221FA268}"/>
              </a:ext>
            </a:extLst>
          </p:cNvPr>
          <p:cNvSpPr txBox="1"/>
          <p:nvPr/>
        </p:nvSpPr>
        <p:spPr>
          <a:xfrm>
            <a:off x="5937093" y="5082614"/>
            <a:ext cx="5807974" cy="11695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From </a:t>
            </a:r>
            <a:r>
              <a:rPr lang="en-US" sz="1400" b="1" dirty="0"/>
              <a:t>October to March</a:t>
            </a:r>
            <a:r>
              <a:rPr lang="en-US" sz="1400" dirty="0"/>
              <a:t>, the business showed steady growth in both sales and profit.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April</a:t>
            </a:r>
            <a:r>
              <a:rPr lang="en-US" sz="1400" dirty="0"/>
              <a:t> had high sales but low profit margin—because of increasing purchase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After that August and September also get peaked in sales and profit due to wedding season.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38C770-A632-4E5C-DCCF-0EA2BCBE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56" b="8172"/>
          <a:stretch/>
        </p:blipFill>
        <p:spPr>
          <a:xfrm>
            <a:off x="379465" y="3625047"/>
            <a:ext cx="5330390" cy="2732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69F9D0-9E36-CCCA-E486-77D5B2745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648" y="580794"/>
            <a:ext cx="5410172" cy="3251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DDBBBD-8DC2-9C8A-FD13-E6AB42FA1657}"/>
              </a:ext>
            </a:extLst>
          </p:cNvPr>
          <p:cNvSpPr txBox="1"/>
          <p:nvPr/>
        </p:nvSpPr>
        <p:spPr>
          <a:xfrm>
            <a:off x="6292239" y="3832625"/>
            <a:ext cx="5409581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chart reveals a classic client concentration pattern, where the top 5 customers account for a major chunk of revenue and profit.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There's a noticeable drop-off after the top 10 customers, reinforcing the client concentration risk.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6610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81728-5BCC-ADEE-0E93-9BC0E7C03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5218C1-D19E-5C6F-CA77-E15037B8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DC08B-BC0D-338B-1722-BAFEA2CD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4108" y="6400904"/>
            <a:ext cx="1683783" cy="246888"/>
          </a:xfrm>
        </p:spPr>
        <p:txBody>
          <a:bodyPr/>
          <a:lstStyle/>
          <a:p>
            <a:r>
              <a:rPr lang="en-US" sz="900" noProof="0" dirty="0"/>
              <a:t>BDM Project Presentation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0ECA4-FE05-DBF1-CC71-67932641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Jan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25E5C-5A61-19AE-49DE-E32351BDC4C9}"/>
              </a:ext>
            </a:extLst>
          </p:cNvPr>
          <p:cNvSpPr txBox="1"/>
          <p:nvPr/>
        </p:nvSpPr>
        <p:spPr>
          <a:xfrm>
            <a:off x="5084023" y="106138"/>
            <a:ext cx="220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rgbClr val="8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CF5012-7061-B173-0696-5A8197CA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46" b="6946"/>
          <a:stretch/>
        </p:blipFill>
        <p:spPr>
          <a:xfrm>
            <a:off x="221640" y="734786"/>
            <a:ext cx="5838563" cy="32602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0F31BA-104B-4038-0D31-61FFF0AE7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67" b="8821"/>
          <a:stretch/>
        </p:blipFill>
        <p:spPr>
          <a:xfrm>
            <a:off x="6937892" y="734786"/>
            <a:ext cx="4927537" cy="277585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5DA0FE1-4661-1287-C9C0-3BC4B3D0F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098700"/>
              </p:ext>
            </p:extLst>
          </p:nvPr>
        </p:nvGraphicFramePr>
        <p:xfrm>
          <a:off x="6937891" y="3510643"/>
          <a:ext cx="4927538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769">
                  <a:extLst>
                    <a:ext uri="{9D8B030D-6E8A-4147-A177-3AD203B41FA5}">
                      <a16:colId xmlns:a16="http://schemas.microsoft.com/office/drawing/2014/main" val="305181699"/>
                    </a:ext>
                  </a:extLst>
                </a:gridCol>
                <a:gridCol w="2463769">
                  <a:extLst>
                    <a:ext uri="{9D8B030D-6E8A-4147-A177-3AD203B41FA5}">
                      <a16:colId xmlns:a16="http://schemas.microsoft.com/office/drawing/2014/main" val="1522783146"/>
                    </a:ext>
                  </a:extLst>
                </a:gridCol>
              </a:tblGrid>
              <a:tr h="28438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Mode Of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Average of Payment Received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58647"/>
                  </a:ext>
                </a:extLst>
              </a:tr>
              <a:tr h="28438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Cheque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</a:t>
                      </a:r>
                      <a:r>
                        <a:rPr lang="en-IN" sz="1400" dirty="0"/>
                        <a:t>91812.75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673131"/>
                  </a:ext>
                </a:extLst>
              </a:tr>
              <a:tr h="28438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UPI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</a:t>
                      </a:r>
                      <a:r>
                        <a:rPr lang="en-IN" sz="1400" dirty="0"/>
                        <a:t>27762.45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57351"/>
                  </a:ext>
                </a:extLst>
              </a:tr>
              <a:tr h="13743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</a:t>
                      </a:r>
                      <a:r>
                        <a:rPr lang="en-IN" sz="1400" dirty="0"/>
                        <a:t>16730.02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79204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55E2712-322D-3E33-F7D0-96E7DCF51855}"/>
              </a:ext>
            </a:extLst>
          </p:cNvPr>
          <p:cNvSpPr txBox="1"/>
          <p:nvPr/>
        </p:nvSpPr>
        <p:spPr>
          <a:xfrm>
            <a:off x="6937892" y="4900607"/>
            <a:ext cx="4927538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UPI and Cheque transactions have nearly equal total transaction values</a:t>
            </a:r>
            <a:r>
              <a:rPr lang="en-US" sz="1400" dirty="0"/>
              <a:t>, as seen in the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UPI = </a:t>
            </a:r>
            <a:r>
              <a:rPr lang="en-US" sz="1400" dirty="0"/>
              <a:t>high frequency, low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Cheque = </a:t>
            </a:r>
            <a:r>
              <a:rPr lang="en-US" sz="1400" dirty="0"/>
              <a:t>low frequency, high amount.</a:t>
            </a:r>
          </a:p>
          <a:p>
            <a:r>
              <a:rPr lang="en-US" sz="1400" b="1" dirty="0"/>
              <a:t>Cash is the least popular mode of payment</a:t>
            </a:r>
            <a:r>
              <a:rPr lang="en-US" sz="1400" dirty="0"/>
              <a:t> among the three shown, with a total payment of ₹63,07,217.00 and average payment of 16730.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9D600E-5B7C-B41E-00F9-F63D0C717A20}"/>
              </a:ext>
            </a:extLst>
          </p:cNvPr>
          <p:cNvSpPr txBox="1"/>
          <p:nvPr/>
        </p:nvSpPr>
        <p:spPr>
          <a:xfrm>
            <a:off x="221640" y="4391120"/>
            <a:ext cx="583856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Over time, the business gave more credit and got more payments, the total amount people owed the business also increased.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Lots of credit and payment done in April because of business expansion in new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 September, Payment received surpasses the credit amount but outstanding amount </a:t>
            </a:r>
            <a:r>
              <a:rPr lang="en-US" sz="1500" dirty="0" err="1"/>
              <a:t>doesnot</a:t>
            </a:r>
            <a:r>
              <a:rPr lang="en-US" sz="1500" dirty="0"/>
              <a:t> decrease as much because of older outstanding amount.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69365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BDM Project Presentation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 2025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24B418-1EFE-EC2C-F737-A24A1F031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50" t="6432" r="1998" b="4481"/>
          <a:stretch/>
        </p:blipFill>
        <p:spPr>
          <a:xfrm>
            <a:off x="329292" y="210208"/>
            <a:ext cx="11533415" cy="6017052"/>
          </a:xfrm>
        </p:spPr>
      </p:pic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F5B79-9F62-EABB-1C5C-511FBFE1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9B0C7-4B62-846D-39C0-582AB43D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2227D-3143-4266-4C51-A2E26775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4108" y="6400904"/>
            <a:ext cx="1683783" cy="246888"/>
          </a:xfrm>
        </p:spPr>
        <p:txBody>
          <a:bodyPr/>
          <a:lstStyle/>
          <a:p>
            <a:r>
              <a:rPr lang="en-US" sz="900" noProof="0" dirty="0"/>
              <a:t>BDM Project Presentation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2E7D9-CDCC-7AC8-D0CD-E8C345C4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Jan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717E6-0DF4-4034-35A3-9794460ED900}"/>
              </a:ext>
            </a:extLst>
          </p:cNvPr>
          <p:cNvSpPr txBox="1"/>
          <p:nvPr/>
        </p:nvSpPr>
        <p:spPr>
          <a:xfrm>
            <a:off x="5084023" y="106138"/>
            <a:ext cx="299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8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E1E23A-53B7-9F40-1DD1-F959CB6D7315}"/>
              </a:ext>
            </a:extLst>
          </p:cNvPr>
          <p:cNvSpPr/>
          <p:nvPr/>
        </p:nvSpPr>
        <p:spPr>
          <a:xfrm>
            <a:off x="295457" y="1298122"/>
            <a:ext cx="3467100" cy="42617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2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Overstocking of Multiple Stock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Stockout in High Demand SKU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Seasonal Stock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321C5F-0EB6-459D-F9F4-59109546DE11}"/>
              </a:ext>
            </a:extLst>
          </p:cNvPr>
          <p:cNvSpPr/>
          <p:nvPr/>
        </p:nvSpPr>
        <p:spPr>
          <a:xfrm>
            <a:off x="8429441" y="1298122"/>
            <a:ext cx="3467100" cy="42617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2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Outstanding from few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Delays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Credit Limit Policy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4FC708-6A19-3FDD-90DF-A35AD3C728DD}"/>
              </a:ext>
            </a:extLst>
          </p:cNvPr>
          <p:cNvSpPr/>
          <p:nvPr/>
        </p:nvSpPr>
        <p:spPr>
          <a:xfrm>
            <a:off x="4362449" y="1298121"/>
            <a:ext cx="3467100" cy="42617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2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Analysis: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group of SKUs contribute majority to profits.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Tracking Profit Timely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Errors in Profit Management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AA222A-58FC-89BD-2F3B-F8BED53B3E98}"/>
              </a:ext>
            </a:extLst>
          </p:cNvPr>
          <p:cNvSpPr txBox="1"/>
          <p:nvPr/>
        </p:nvSpPr>
        <p:spPr>
          <a:xfrm>
            <a:off x="295457" y="4069803"/>
            <a:ext cx="3467099" cy="1508105"/>
          </a:xfrm>
          <a:prstGeom prst="rect">
            <a:avLst/>
          </a:prstGeom>
          <a:solidFill>
            <a:srgbClr val="D7E9D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Reordering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Stock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Fast Moving SKUs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JIT for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SKU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43EBCA-DE1A-14E1-5A72-553E48D572B6}"/>
              </a:ext>
            </a:extLst>
          </p:cNvPr>
          <p:cNvSpPr txBox="1"/>
          <p:nvPr/>
        </p:nvSpPr>
        <p:spPr>
          <a:xfrm>
            <a:off x="8429442" y="4069803"/>
            <a:ext cx="3467099" cy="1508105"/>
          </a:xfrm>
          <a:prstGeom prst="rect">
            <a:avLst/>
          </a:prstGeom>
          <a:solidFill>
            <a:srgbClr val="D7E9D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Credit Limit per Customer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timely reminders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 credit to defaulters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67662B-D6A9-9814-14A8-44BA203CEC4F}"/>
              </a:ext>
            </a:extLst>
          </p:cNvPr>
          <p:cNvSpPr txBox="1"/>
          <p:nvPr/>
        </p:nvSpPr>
        <p:spPr>
          <a:xfrm>
            <a:off x="4362450" y="4052020"/>
            <a:ext cx="3467099" cy="1508105"/>
          </a:xfrm>
          <a:prstGeom prst="rect">
            <a:avLst/>
          </a:prstGeom>
          <a:solidFill>
            <a:srgbClr val="D7E9D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High Margin SKUs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Timely Profit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software for profit calculation</a:t>
            </a:r>
          </a:p>
        </p:txBody>
      </p:sp>
    </p:spTree>
    <p:extLst>
      <p:ext uri="{BB962C8B-B14F-4D97-AF65-F5344CB8AC3E}">
        <p14:creationId xmlns:p14="http://schemas.microsoft.com/office/powerpoint/2010/main" val="861375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{91DFD6B6-FB05-42BC-8E6F-94588303F116}tf11429527_win32</Template>
  <TotalTime>604</TotalTime>
  <Words>859</Words>
  <Application>Microsoft Office PowerPoint</Application>
  <PresentationFormat>Widescreen</PresentationFormat>
  <Paragraphs>132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Aparajita</vt:lpstr>
      <vt:lpstr>Arial</vt:lpstr>
      <vt:lpstr>Bell MT</vt:lpstr>
      <vt:lpstr>Calibri</vt:lpstr>
      <vt:lpstr>Century Gothic</vt:lpstr>
      <vt:lpstr>Karla</vt:lpstr>
      <vt:lpstr>Lucida Calligraphy</vt:lpstr>
      <vt:lpstr>Times New Roman</vt:lpstr>
      <vt:lpstr>Univers Condensed Light</vt:lpstr>
      <vt:lpstr>Office Theme</vt:lpstr>
      <vt:lpstr>Optimizing Plywood Business Operations Using Data Analytics</vt:lpstr>
      <vt:lpstr>Organization Background</vt:lpstr>
      <vt:lpstr>Problem Statements</vt:lpstr>
      <vt:lpstr>Data Collection and Methodology</vt:lpstr>
      <vt:lpstr>4. Results and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Punit Jaiswal</dc:creator>
  <cp:lastModifiedBy>Punit Jaiswal</cp:lastModifiedBy>
  <cp:revision>5</cp:revision>
  <dcterms:created xsi:type="dcterms:W3CDTF">2025-04-18T07:37:25Z</dcterms:created>
  <dcterms:modified xsi:type="dcterms:W3CDTF">2025-04-20T11:46:15Z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